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0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473348117454977"/>
          <c:y val="3.7703975121921633E-2"/>
          <c:w val="0.85731938216509307"/>
          <c:h val="0.8410936999211732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3"/>
              <c:layout>
                <c:manualLayout>
                  <c:x val="1.1574074074074073E-2"/>
                  <c:y val="-3.197442046362909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 rot="-2700000" vert="horz"/>
                <a:lstStyle/>
                <a:p>
                  <a:pPr algn="ctr">
                    <a:defRPr sz="14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2592592592592587E-3"/>
                  <c:y val="-7.6738609112709827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 rot="-2700000" vert="horz"/>
                <a:lstStyle/>
                <a:p>
                  <a:pPr algn="ctr">
                    <a:defRPr sz="14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6296296296296294E-3"/>
                  <c:y val="-4.1566746602717829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 rot="-2700000" vert="horz"/>
                <a:lstStyle/>
                <a:p>
                  <a:pPr algn="ctr">
                    <a:defRPr sz="14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9.2592592592592587E-3"/>
                  <c:y val="-6.7146282973621102E-2"/>
                </c:manualLayout>
              </c:layout>
              <c:numFmt formatCode="0.0%" sourceLinked="0"/>
              <c:spPr>
                <a:noFill/>
                <a:ln w="25400">
                  <a:noFill/>
                </a:ln>
              </c:spPr>
              <c:txPr>
                <a:bodyPr rot="-2700000" vert="horz"/>
                <a:lstStyle/>
                <a:p>
                  <a:pPr algn="ctr">
                    <a:defRPr sz="1400" b="1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de-DE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9.5351609058402856E-3"/>
                  <c:y val="-3.740374037403756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 w="25400">
                <a:noFill/>
              </a:ln>
            </c:spPr>
            <c:txPr>
              <a:bodyPr rot="-2700000" vert="horz" wrap="square" lIns="38100" tIns="19050" rIns="38100" bIns="19050" anchor="ctr">
                <a:spAutoFit/>
              </a:bodyPr>
              <a:lstStyle/>
              <a:p>
                <a:pPr algn="ctr"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de-D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spPr>
              <a:ln w="38100">
                <a:solidFill>
                  <a:srgbClr val="FF0000"/>
                </a:solidFill>
                <a:prstDash val="lgDash"/>
              </a:ln>
            </c:spPr>
            <c:trendlineType val="linear"/>
            <c:forward val="0.5"/>
            <c:backward val="0.5"/>
            <c:dispRSqr val="0"/>
            <c:dispEq val="0"/>
          </c:trendline>
          <c:cat>
            <c:numRef>
              <c:f>'Unfälle gesamt'!$B$4:$B$24</c:f>
              <c:numCache>
                <c:formatCode>General</c:formatCode>
                <c:ptCount val="21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</c:numCache>
            </c:numRef>
          </c:cat>
          <c:val>
            <c:numRef>
              <c:f>'Unfälle gesamt'!$E$4:$E$24</c:f>
              <c:numCache>
                <c:formatCode>0.00%</c:formatCode>
                <c:ptCount val="21"/>
                <c:pt idx="0">
                  <c:v>4.1224538866723309E-2</c:v>
                </c:pt>
                <c:pt idx="1">
                  <c:v>3.8646087144260807E-2</c:v>
                </c:pt>
                <c:pt idx="2">
                  <c:v>3.6683287201680362E-2</c:v>
                </c:pt>
                <c:pt idx="3">
                  <c:v>3.1617403768256273E-2</c:v>
                </c:pt>
                <c:pt idx="4">
                  <c:v>2.8993902148480633E-2</c:v>
                </c:pt>
                <c:pt idx="5">
                  <c:v>2.8989965650126563E-2</c:v>
                </c:pt>
                <c:pt idx="6">
                  <c:v>2.7126387580491042E-2</c:v>
                </c:pt>
                <c:pt idx="7">
                  <c:v>2.746176632711269E-2</c:v>
                </c:pt>
                <c:pt idx="8">
                  <c:v>2.6446659913160354E-2</c:v>
                </c:pt>
                <c:pt idx="9">
                  <c:v>2.4756277277733586E-2</c:v>
                </c:pt>
                <c:pt idx="10">
                  <c:v>2.3688637759140228E-2</c:v>
                </c:pt>
                <c:pt idx="11">
                  <c:v>2.2839255980580838E-2</c:v>
                </c:pt>
                <c:pt idx="12">
                  <c:v>2.1907019471050383E-2</c:v>
                </c:pt>
                <c:pt idx="13">
                  <c:v>2.1025756617253713E-2</c:v>
                </c:pt>
                <c:pt idx="14">
                  <c:v>1.8941815545852888E-2</c:v>
                </c:pt>
                <c:pt idx="15">
                  <c:v>1.6317120721810199E-2</c:v>
                </c:pt>
                <c:pt idx="16">
                  <c:v>1.7170755173606802E-2</c:v>
                </c:pt>
                <c:pt idx="17">
                  <c:v>1.6552705568182433E-2</c:v>
                </c:pt>
                <c:pt idx="18">
                  <c:v>1.5283691747883502E-2</c:v>
                </c:pt>
                <c:pt idx="19">
                  <c:v>1.4671633387834303E-2</c:v>
                </c:pt>
                <c:pt idx="20">
                  <c:v>1.3698178383848578E-2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318400"/>
        <c:axId val="119319936"/>
      </c:barChart>
      <c:catAx>
        <c:axId val="11931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19319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9319936"/>
        <c:scaling>
          <c:orientation val="minMax"/>
          <c:min val="1.2000000000000002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19318400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72304304658547"/>
          <c:y val="5.1295738067744796E-2"/>
          <c:w val="0.8520614833170268"/>
          <c:h val="0.790908930215006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Promille!$D$3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Promille!$B$4:$B$13</c:f>
              <c:strCache>
                <c:ptCount val="10"/>
                <c:pt idx="0">
                  <c:v>bis 0,5</c:v>
                </c:pt>
                <c:pt idx="1">
                  <c:v>0,5-0,8</c:v>
                </c:pt>
                <c:pt idx="2">
                  <c:v>0,8-1,1</c:v>
                </c:pt>
                <c:pt idx="3">
                  <c:v>1,1-1,4</c:v>
                </c:pt>
                <c:pt idx="4">
                  <c:v>1,4-1,7</c:v>
                </c:pt>
                <c:pt idx="5">
                  <c:v>1,7-2,0</c:v>
                </c:pt>
                <c:pt idx="6">
                  <c:v>2,0-2,5</c:v>
                </c:pt>
                <c:pt idx="7">
                  <c:v>2,5-3,0</c:v>
                </c:pt>
                <c:pt idx="8">
                  <c:v>über 3,0</c:v>
                </c:pt>
                <c:pt idx="9">
                  <c:v>o.A.</c:v>
                </c:pt>
              </c:strCache>
            </c:strRef>
          </c:cat>
          <c:val>
            <c:numRef>
              <c:f>Promille!$D$4:$D$13</c:f>
              <c:numCache>
                <c:formatCode>0.00</c:formatCode>
                <c:ptCount val="10"/>
                <c:pt idx="0">
                  <c:v>5.1867375196467327</c:v>
                </c:pt>
                <c:pt idx="1">
                  <c:v>7.7539106354314793</c:v>
                </c:pt>
                <c:pt idx="2">
                  <c:v>10.889903450340544</c:v>
                </c:pt>
                <c:pt idx="3">
                  <c:v>13.958536037721728</c:v>
                </c:pt>
                <c:pt idx="4">
                  <c:v>16.667914078287556</c:v>
                </c:pt>
                <c:pt idx="5">
                  <c:v>16.144001197515156</c:v>
                </c:pt>
                <c:pt idx="6">
                  <c:v>17.558565975600629</c:v>
                </c:pt>
                <c:pt idx="7">
                  <c:v>6.8632587381184038</c:v>
                </c:pt>
                <c:pt idx="8">
                  <c:v>3.7197814534840208</c:v>
                </c:pt>
                <c:pt idx="9">
                  <c:v>1.2573909138537536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7"/>
        <c:axId val="119121408"/>
        <c:axId val="119122944"/>
      </c:barChart>
      <c:catAx>
        <c:axId val="11912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19122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1912294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119121408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0.32292</cdr:x>
      <cdr:y>0.06621</cdr:y>
    </cdr:from>
    <cdr:to>
      <cdr:x>0.90451</cdr:x>
      <cdr:y>0.28539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771649" y="276225"/>
          <a:ext cx="3190875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de-DE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0.04125</cdr:x>
      <cdr:y>0.86698</cdr:y>
    </cdr:from>
    <cdr:to>
      <cdr:x>0.10396</cdr:x>
      <cdr:y>0.96765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238101" y="3228989"/>
          <a:ext cx="361972" cy="390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2000">
              <a:latin typeface="Arial" pitchFamily="34" charset="0"/>
              <a:cs typeface="Arial" pitchFamily="34" charset="0"/>
            </a:rPr>
            <a:t>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03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367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46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56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0254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743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49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118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1544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973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33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402C7-ACED-4B30-B234-59616EF92B4C}" type="datetimeFigureOut">
              <a:rPr lang="de-DE" smtClean="0"/>
              <a:t>31.01.2017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222FE-DAF7-46A8-A1CD-402C784E525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8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7216557"/>
              </p:ext>
            </p:extLst>
          </p:nvPr>
        </p:nvGraphicFramePr>
        <p:xfrm>
          <a:off x="611560" y="1340768"/>
          <a:ext cx="7776864" cy="5110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539552" y="620688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 </a:t>
            </a:r>
            <a:r>
              <a:rPr lang="de-DE" smtClean="0"/>
              <a:t>          Anteil </a:t>
            </a:r>
            <a:r>
              <a:rPr lang="de-DE" dirty="0" smtClean="0"/>
              <a:t>der Alkoholunfälle an allen polizeilich registrierten Unfällen in %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727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39552" y="476672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 </a:t>
            </a:r>
            <a:r>
              <a:rPr lang="de-DE" smtClean="0"/>
              <a:t>       Verteilung </a:t>
            </a:r>
            <a:r>
              <a:rPr lang="de-DE" dirty="0" smtClean="0"/>
              <a:t>der bei alkoholisiert an Unfällen mit Personenschaden </a:t>
            </a:r>
          </a:p>
          <a:p>
            <a:r>
              <a:rPr lang="de-DE" dirty="0"/>
              <a:t> </a:t>
            </a:r>
            <a:r>
              <a:rPr lang="de-DE" dirty="0" smtClean="0"/>
              <a:t>                 Beteiligten gemessenen Promille-Werte</a:t>
            </a:r>
            <a:endParaRPr lang="de-DE" dirty="0"/>
          </a:p>
        </p:txBody>
      </p:sp>
      <p:graphicFrame>
        <p:nvGraphicFramePr>
          <p:cNvPr id="6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795249"/>
              </p:ext>
            </p:extLst>
          </p:nvPr>
        </p:nvGraphicFramePr>
        <p:xfrm>
          <a:off x="539552" y="1412776"/>
          <a:ext cx="7790416" cy="4865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2534294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Bildschirmpräsentation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Doris Dirksen</dc:creator>
  <cp:lastModifiedBy>Doris Dirksen</cp:lastModifiedBy>
  <cp:revision>1</cp:revision>
  <dcterms:created xsi:type="dcterms:W3CDTF">2017-01-31T14:11:59Z</dcterms:created>
  <dcterms:modified xsi:type="dcterms:W3CDTF">2017-01-31T14:15:25Z</dcterms:modified>
</cp:coreProperties>
</file>